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375" r:id="rId4"/>
    <p:sldId id="377" r:id="rId5"/>
    <p:sldId id="378" r:id="rId6"/>
    <p:sldId id="380" r:id="rId7"/>
    <p:sldId id="381" r:id="rId8"/>
    <p:sldId id="376" r:id="rId9"/>
    <p:sldId id="374" r:id="rId10"/>
  </p:sldIdLst>
  <p:sldSz cx="12192000" cy="6858000"/>
  <p:notesSz cx="6858000" cy="9144000"/>
  <p:embeddedFontLst>
    <p:embeddedFont>
      <p:font typeface="맑은 고딕" panose="020B0503020000020004" pitchFamily="34" charset="-127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JetBrains Mono" panose="02000009000000000000" pitchFamily="49" charset="0"/>
      <p:regular r:id="rId20"/>
      <p:bold r:id="rId21"/>
      <p:italic r:id="rId22"/>
      <p:boldItalic r:id="rId23"/>
    </p:embeddedFont>
    <p:embeddedFont>
      <p:font typeface="Pretendard" panose="02000503000000020004" pitchFamily="2" charset="-127"/>
      <p:regular r:id="rId24"/>
      <p:bold r:id="rId25"/>
    </p:embeddedFont>
    <p:embeddedFont>
      <p:font typeface="Pretendard Black" panose="02000503000000020004" pitchFamily="2" charset="-127"/>
      <p:bold r:id="rId26"/>
    </p:embeddedFont>
    <p:embeddedFont>
      <p:font typeface="Pretendard Medium" panose="02000503000000020004" pitchFamily="2" charset="-127"/>
      <p:regular r:id="rId27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62"/>
  </p:normalViewPr>
  <p:slideViewPr>
    <p:cSldViewPr snapToGrid="0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2023. 10. 19.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2023. 10. 19.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Autofit/>
          </a:bodyPr>
          <a:lstStyle/>
          <a:p>
            <a:r>
              <a:rPr lang="ko-KR" altLang="en-US" sz="3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응용</a:t>
            </a:r>
            <a:r>
              <a:rPr lang="en-US" altLang="ko-KR" sz="3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BeautifulSoup4</a:t>
            </a:r>
            <a:r>
              <a:rPr lang="ko-KR" altLang="en-US" sz="3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활용한 데이터 </a:t>
            </a:r>
            <a:r>
              <a:rPr lang="ko-KR" altLang="en-US" sz="36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</a:t>
            </a:r>
            <a:endParaRPr lang="ko-KR" altLang="en-US" sz="36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722888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3547766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멜론에서 탑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100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차트 긁어오기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594572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2759089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쿠팡에서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상품 긁어오기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CC4A2373-664D-2650-249A-E26F81055B51}"/>
              </a:ext>
            </a:extLst>
          </p:cNvPr>
          <p:cNvGrpSpPr/>
          <p:nvPr/>
        </p:nvGrpSpPr>
        <p:grpSpPr>
          <a:xfrm>
            <a:off x="2347507" y="1863034"/>
            <a:ext cx="7496986" cy="2171701"/>
            <a:chOff x="2347507" y="2487149"/>
            <a:chExt cx="7496986" cy="217170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D0A28AF-388E-2ECC-F3B2-CCAF56C8F4DF}"/>
                </a:ext>
              </a:extLst>
            </p:cNvPr>
            <p:cNvGrpSpPr/>
            <p:nvPr/>
          </p:nvGrpSpPr>
          <p:grpSpPr>
            <a:xfrm>
              <a:off x="2347507" y="2487149"/>
              <a:ext cx="7496986" cy="2171701"/>
              <a:chOff x="2341698" y="2487149"/>
              <a:chExt cx="7496986" cy="2171701"/>
            </a:xfrm>
          </p:grpSpPr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id="{1DBD3209-BBA8-AD15-1B4F-78E33E5EB1FD}"/>
                  </a:ext>
                </a:extLst>
              </p:cNvPr>
              <p:cNvSpPr/>
              <p:nvPr/>
            </p:nvSpPr>
            <p:spPr>
              <a:xfrm>
                <a:off x="2341698" y="2756571"/>
                <a:ext cx="1632858" cy="1632858"/>
              </a:xfrm>
              <a:prstGeom prst="ellipse">
                <a:avLst/>
              </a:prstGeom>
              <a:solidFill>
                <a:srgbClr val="00206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크롤러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3" name="화살표: 오른쪽 2">
                <a:extLst>
                  <a:ext uri="{FF2B5EF4-FFF2-40B4-BE49-F238E27FC236}">
                    <a16:creationId xmlns:a16="http://schemas.microsoft.com/office/drawing/2014/main" id="{3D5F9B1F-971E-3DD9-2A7E-12EA201B3CC0}"/>
                  </a:ext>
                </a:extLst>
              </p:cNvPr>
              <p:cNvSpPr/>
              <p:nvPr/>
            </p:nvSpPr>
            <p:spPr>
              <a:xfrm>
                <a:off x="4319448" y="3330684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4" name="원통형 3">
                <a:extLst>
                  <a:ext uri="{FF2B5EF4-FFF2-40B4-BE49-F238E27FC236}">
                    <a16:creationId xmlns:a16="http://schemas.microsoft.com/office/drawing/2014/main" id="{1416E231-EEAE-4282-7308-78881850028A}"/>
                  </a:ext>
                </a:extLst>
              </p:cNvPr>
              <p:cNvSpPr/>
              <p:nvPr/>
            </p:nvSpPr>
            <p:spPr>
              <a:xfrm>
                <a:off x="8205826" y="2487149"/>
                <a:ext cx="1632858" cy="2171701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서버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D96F72D-F128-D5B8-2E02-2E369C9EED05}"/>
                </a:ext>
              </a:extLst>
            </p:cNvPr>
            <p:cNvSpPr txBox="1"/>
            <p:nvPr/>
          </p:nvSpPr>
          <p:spPr>
            <a:xfrm>
              <a:off x="4789392" y="2961352"/>
              <a:ext cx="26132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유저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: “</a:t>
              </a:r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무차별 트래픽 공격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”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43ED9E-E220-AEE2-5792-18178FEDD23B}"/>
              </a:ext>
            </a:extLst>
          </p:cNvPr>
          <p:cNvSpPr/>
          <p:nvPr/>
        </p:nvSpPr>
        <p:spPr>
          <a:xfrm>
            <a:off x="1825171" y="4732078"/>
            <a:ext cx="8541656" cy="91440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서비스 회사 입장에서는 </a:t>
            </a:r>
            <a:r>
              <a:rPr lang="ko-KR" altLang="en-US" dirty="0" err="1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크롤링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하지말라고 차단할 수가 있음 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자원 낭비하는 일을 왜 허락해줌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3341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43ED9E-E220-AEE2-5792-18178FEDD23B}"/>
              </a:ext>
            </a:extLst>
          </p:cNvPr>
          <p:cNvSpPr/>
          <p:nvPr/>
        </p:nvSpPr>
        <p:spPr>
          <a:xfrm>
            <a:off x="1825171" y="4732078"/>
            <a:ext cx="8541656" cy="91440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캡챠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en-US" altLang="ko-KR" dirty="0" err="1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cAPTCHA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도입하는 이유도 비슷함 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봇들의 요청을 무시하기 위해서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316496A-59B0-A6F7-FD6A-9B060ED064FE}"/>
              </a:ext>
            </a:extLst>
          </p:cNvPr>
          <p:cNvGrpSpPr/>
          <p:nvPr/>
        </p:nvGrpSpPr>
        <p:grpSpPr>
          <a:xfrm>
            <a:off x="2347507" y="1863034"/>
            <a:ext cx="7496986" cy="2171701"/>
            <a:chOff x="2347507" y="1863034"/>
            <a:chExt cx="7496986" cy="2171701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DBD3209-BBA8-AD15-1B4F-78E33E5EB1FD}"/>
                </a:ext>
              </a:extLst>
            </p:cNvPr>
            <p:cNvSpPr/>
            <p:nvPr/>
          </p:nvSpPr>
          <p:spPr>
            <a:xfrm>
              <a:off x="2347507" y="2132456"/>
              <a:ext cx="1632858" cy="1632858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크롤러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" name="원통형 3">
              <a:extLst>
                <a:ext uri="{FF2B5EF4-FFF2-40B4-BE49-F238E27FC236}">
                  <a16:creationId xmlns:a16="http://schemas.microsoft.com/office/drawing/2014/main" id="{1416E231-EEAE-4282-7308-78881850028A}"/>
                </a:ext>
              </a:extLst>
            </p:cNvPr>
            <p:cNvSpPr/>
            <p:nvPr/>
          </p:nvSpPr>
          <p:spPr>
            <a:xfrm>
              <a:off x="8211635" y="1863034"/>
              <a:ext cx="1632858" cy="2171701"/>
            </a:xfrm>
            <a:prstGeom prst="can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서버</a:t>
              </a: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2CDCEE3-29C4-C5A3-5100-2AFA85F33CCB}"/>
                </a:ext>
              </a:extLst>
            </p:cNvPr>
            <p:cNvGrpSpPr/>
            <p:nvPr/>
          </p:nvGrpSpPr>
          <p:grpSpPr>
            <a:xfrm>
              <a:off x="4325257" y="2094920"/>
              <a:ext cx="3541486" cy="1707928"/>
              <a:chOff x="4325257" y="2337237"/>
              <a:chExt cx="3541486" cy="1707928"/>
            </a:xfrm>
          </p:grpSpPr>
          <p:sp>
            <p:nvSpPr>
              <p:cNvPr id="3" name="화살표: 오른쪽 2">
                <a:extLst>
                  <a:ext uri="{FF2B5EF4-FFF2-40B4-BE49-F238E27FC236}">
                    <a16:creationId xmlns:a16="http://schemas.microsoft.com/office/drawing/2014/main" id="{3D5F9B1F-971E-3DD9-2A7E-12EA201B3CC0}"/>
                  </a:ext>
                </a:extLst>
              </p:cNvPr>
              <p:cNvSpPr/>
              <p:nvPr/>
            </p:nvSpPr>
            <p:spPr>
              <a:xfrm>
                <a:off x="4325257" y="2706569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96F72D-F128-D5B8-2E02-2E369C9EED05}"/>
                  </a:ext>
                </a:extLst>
              </p:cNvPr>
              <p:cNvSpPr txBox="1"/>
              <p:nvPr/>
            </p:nvSpPr>
            <p:spPr>
              <a:xfrm>
                <a:off x="4789392" y="2337237"/>
                <a:ext cx="26132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유저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무차별 트래픽 공격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0D6E02-30C8-E5F3-F6B7-0274CA70147D}"/>
                  </a:ext>
                </a:extLst>
              </p:cNvPr>
              <p:cNvSpPr txBox="1"/>
              <p:nvPr/>
            </p:nvSpPr>
            <p:spPr>
              <a:xfrm>
                <a:off x="4749317" y="3244334"/>
                <a:ext cx="26933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서버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너 컴퓨터지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? (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차단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)”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10" name="화살표: 오른쪽 9">
                <a:extLst>
                  <a:ext uri="{FF2B5EF4-FFF2-40B4-BE49-F238E27FC236}">
                    <a16:creationId xmlns:a16="http://schemas.microsoft.com/office/drawing/2014/main" id="{F5169DC4-283F-2A8F-9B42-D104A99067B1}"/>
                  </a:ext>
                </a:extLst>
              </p:cNvPr>
              <p:cNvSpPr/>
              <p:nvPr/>
            </p:nvSpPr>
            <p:spPr>
              <a:xfrm rot="10800000">
                <a:off x="4325257" y="3560533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5348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43ED9E-E220-AEE2-5792-18178FEDD23B}"/>
              </a:ext>
            </a:extLst>
          </p:cNvPr>
          <p:cNvSpPr/>
          <p:nvPr/>
        </p:nvSpPr>
        <p:spPr>
          <a:xfrm>
            <a:off x="1825171" y="4732078"/>
            <a:ext cx="8541656" cy="91440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우회하는 방법은 있음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하지만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사실 </a:t>
            </a:r>
            <a:r>
              <a:rPr lang="ko-KR" altLang="en-US" dirty="0" err="1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크롤링은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합법적인 방법은 아님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316496A-59B0-A6F7-FD6A-9B060ED064FE}"/>
              </a:ext>
            </a:extLst>
          </p:cNvPr>
          <p:cNvGrpSpPr/>
          <p:nvPr/>
        </p:nvGrpSpPr>
        <p:grpSpPr>
          <a:xfrm>
            <a:off x="2347507" y="1863034"/>
            <a:ext cx="7496986" cy="2171701"/>
            <a:chOff x="2347507" y="1863034"/>
            <a:chExt cx="7496986" cy="2171701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DBD3209-BBA8-AD15-1B4F-78E33E5EB1FD}"/>
                </a:ext>
              </a:extLst>
            </p:cNvPr>
            <p:cNvSpPr/>
            <p:nvPr/>
          </p:nvSpPr>
          <p:spPr>
            <a:xfrm>
              <a:off x="2347507" y="2132456"/>
              <a:ext cx="1632858" cy="1632858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크롤러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" name="원통형 3">
              <a:extLst>
                <a:ext uri="{FF2B5EF4-FFF2-40B4-BE49-F238E27FC236}">
                  <a16:creationId xmlns:a16="http://schemas.microsoft.com/office/drawing/2014/main" id="{1416E231-EEAE-4282-7308-78881850028A}"/>
                </a:ext>
              </a:extLst>
            </p:cNvPr>
            <p:cNvSpPr/>
            <p:nvPr/>
          </p:nvSpPr>
          <p:spPr>
            <a:xfrm>
              <a:off x="8211635" y="1863034"/>
              <a:ext cx="1632858" cy="2171701"/>
            </a:xfrm>
            <a:prstGeom prst="can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서버</a:t>
              </a: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2CDCEE3-29C4-C5A3-5100-2AFA85F33CCB}"/>
                </a:ext>
              </a:extLst>
            </p:cNvPr>
            <p:cNvGrpSpPr/>
            <p:nvPr/>
          </p:nvGrpSpPr>
          <p:grpSpPr>
            <a:xfrm>
              <a:off x="4325257" y="2340146"/>
              <a:ext cx="3541486" cy="853964"/>
              <a:chOff x="4325257" y="2582463"/>
              <a:chExt cx="3541486" cy="853964"/>
            </a:xfrm>
          </p:grpSpPr>
          <p:sp>
            <p:nvSpPr>
              <p:cNvPr id="3" name="화살표: 오른쪽 2">
                <a:extLst>
                  <a:ext uri="{FF2B5EF4-FFF2-40B4-BE49-F238E27FC236}">
                    <a16:creationId xmlns:a16="http://schemas.microsoft.com/office/drawing/2014/main" id="{3D5F9B1F-971E-3DD9-2A7E-12EA201B3CC0}"/>
                  </a:ext>
                </a:extLst>
              </p:cNvPr>
              <p:cNvSpPr/>
              <p:nvPr/>
            </p:nvSpPr>
            <p:spPr>
              <a:xfrm>
                <a:off x="4325257" y="2951795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96F72D-F128-D5B8-2E02-2E369C9EED05}"/>
                  </a:ext>
                </a:extLst>
              </p:cNvPr>
              <p:cNvSpPr txBox="1"/>
              <p:nvPr/>
            </p:nvSpPr>
            <p:spPr>
              <a:xfrm>
                <a:off x="4659551" y="2582463"/>
                <a:ext cx="28729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유저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저는 사실 사람입니다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.”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7293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43ED9E-E220-AEE2-5792-18178FEDD23B}"/>
              </a:ext>
            </a:extLst>
          </p:cNvPr>
          <p:cNvSpPr/>
          <p:nvPr/>
        </p:nvSpPr>
        <p:spPr>
          <a:xfrm>
            <a:off x="1825171" y="4732078"/>
            <a:ext cx="8541656" cy="91440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HTTP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요청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헤더에 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‘User-Agent’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브라우저를 사용하는 유저인 척 꾸며주면 봇 아닌 척 가능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316496A-59B0-A6F7-FD6A-9B060ED064FE}"/>
              </a:ext>
            </a:extLst>
          </p:cNvPr>
          <p:cNvGrpSpPr/>
          <p:nvPr/>
        </p:nvGrpSpPr>
        <p:grpSpPr>
          <a:xfrm>
            <a:off x="2347507" y="1863034"/>
            <a:ext cx="7496986" cy="2171701"/>
            <a:chOff x="2347507" y="1863034"/>
            <a:chExt cx="7496986" cy="2171701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DBD3209-BBA8-AD15-1B4F-78E33E5EB1FD}"/>
                </a:ext>
              </a:extLst>
            </p:cNvPr>
            <p:cNvSpPr/>
            <p:nvPr/>
          </p:nvSpPr>
          <p:spPr>
            <a:xfrm>
              <a:off x="2347507" y="2132456"/>
              <a:ext cx="1632858" cy="1632858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크롤러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" name="원통형 3">
              <a:extLst>
                <a:ext uri="{FF2B5EF4-FFF2-40B4-BE49-F238E27FC236}">
                  <a16:creationId xmlns:a16="http://schemas.microsoft.com/office/drawing/2014/main" id="{1416E231-EEAE-4282-7308-78881850028A}"/>
                </a:ext>
              </a:extLst>
            </p:cNvPr>
            <p:cNvSpPr/>
            <p:nvPr/>
          </p:nvSpPr>
          <p:spPr>
            <a:xfrm>
              <a:off x="8211635" y="1863034"/>
              <a:ext cx="1632858" cy="2171701"/>
            </a:xfrm>
            <a:prstGeom prst="can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서버</a:t>
              </a: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2CDCEE3-29C4-C5A3-5100-2AFA85F33CCB}"/>
                </a:ext>
              </a:extLst>
            </p:cNvPr>
            <p:cNvGrpSpPr/>
            <p:nvPr/>
          </p:nvGrpSpPr>
          <p:grpSpPr>
            <a:xfrm>
              <a:off x="4325257" y="2094920"/>
              <a:ext cx="3541486" cy="1707928"/>
              <a:chOff x="4325257" y="2337237"/>
              <a:chExt cx="3541486" cy="1707928"/>
            </a:xfrm>
          </p:grpSpPr>
          <p:sp>
            <p:nvSpPr>
              <p:cNvPr id="3" name="화살표: 오른쪽 2">
                <a:extLst>
                  <a:ext uri="{FF2B5EF4-FFF2-40B4-BE49-F238E27FC236}">
                    <a16:creationId xmlns:a16="http://schemas.microsoft.com/office/drawing/2014/main" id="{3D5F9B1F-971E-3DD9-2A7E-12EA201B3CC0}"/>
                  </a:ext>
                </a:extLst>
              </p:cNvPr>
              <p:cNvSpPr/>
              <p:nvPr/>
            </p:nvSpPr>
            <p:spPr>
              <a:xfrm>
                <a:off x="4325257" y="2706569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96F72D-F128-D5B8-2E02-2E369C9EED05}"/>
                  </a:ext>
                </a:extLst>
              </p:cNvPr>
              <p:cNvSpPr txBox="1"/>
              <p:nvPr/>
            </p:nvSpPr>
            <p:spPr>
              <a:xfrm>
                <a:off x="4659551" y="2337237"/>
                <a:ext cx="28729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유저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저는 사실 사람입니다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.”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0D6E02-30C8-E5F3-F6B7-0274CA70147D}"/>
                  </a:ext>
                </a:extLst>
              </p:cNvPr>
              <p:cNvSpPr txBox="1"/>
              <p:nvPr/>
            </p:nvSpPr>
            <p:spPr>
              <a:xfrm>
                <a:off x="4432726" y="3244334"/>
                <a:ext cx="33265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서버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제가 가진 정보를 </a:t>
                </a:r>
                <a:r>
                  <a:rPr lang="ko-KR" altLang="en-US" dirty="0" err="1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드릴게요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.”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10" name="화살표: 오른쪽 9">
                <a:extLst>
                  <a:ext uri="{FF2B5EF4-FFF2-40B4-BE49-F238E27FC236}">
                    <a16:creationId xmlns:a16="http://schemas.microsoft.com/office/drawing/2014/main" id="{F5169DC4-283F-2A8F-9B42-D104A99067B1}"/>
                  </a:ext>
                </a:extLst>
              </p:cNvPr>
              <p:cNvSpPr/>
              <p:nvPr/>
            </p:nvSpPr>
            <p:spPr>
              <a:xfrm rot="10800000">
                <a:off x="4325257" y="3560533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68098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5" name="Rectangle 1">
            <a:extLst>
              <a:ext uri="{FF2B5EF4-FFF2-40B4-BE49-F238E27FC236}">
                <a16:creationId xmlns:a16="http://schemas.microsoft.com/office/drawing/2014/main" id="{BCD0A26A-ACCA-9797-535A-363C20CBC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4" y="1166842"/>
            <a:ext cx="11616617" cy="4524315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from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bs4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as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words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아이폰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14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https://www.coupang.com/np/search?component=&amp;q=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+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words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User-Agent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Mozilla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/5.0 (Windows NT 10.0; Win64; x64)'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html.parser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{}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findAll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enumerate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div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text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strong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price-value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text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+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‘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원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’</a:t>
            </a:r>
            <a:endParaRPr lang="en-US" altLang="ko-KR" sz="1200" dirty="0">
              <a:solidFill>
                <a:srgbClr val="89DDFF"/>
              </a:solidFill>
              <a:latin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1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rgbClr val="89DDFF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99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387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멜론에서 탑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차트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E36D3FB-CE47-02D7-A04A-5C17BBED23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99" y="1351508"/>
            <a:ext cx="11616002" cy="4154984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from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bs4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as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https://www.melon.com/chart/index.htm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User-Agent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Mozilla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/5.0 (Windows NT 10.0; Win64; x64)'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html.parser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top100_box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div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service_list_song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type02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d_song_list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top100_table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top100_box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find_all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[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'lst50'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'lst100'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]})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enumerate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top100_table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music_title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div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ellipsis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rank01'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text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music_artist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div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ellipsis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rank02'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text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+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music_title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|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music_artist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608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You!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76437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11507</TotalTime>
  <Words>630</Words>
  <Application>Microsoft Macintosh PowerPoint</Application>
  <PresentationFormat>와이드스크린</PresentationFormat>
  <Paragraphs>47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JetBrains Mono</vt:lpstr>
      <vt:lpstr>Calibri</vt:lpstr>
      <vt:lpstr>Pretendard Medium</vt:lpstr>
      <vt:lpstr>맑은 고딕</vt:lpstr>
      <vt:lpstr>Calibri Light</vt:lpstr>
      <vt:lpstr>Pretendard</vt:lpstr>
      <vt:lpstr>Arial</vt:lpstr>
      <vt:lpstr>Pretendard Black</vt:lpstr>
      <vt:lpstr>Office 테마</vt:lpstr>
      <vt:lpstr>응용: BeautifulSoup4를 활용한 데이터 크롤링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송기태</cp:lastModifiedBy>
  <cp:revision>66</cp:revision>
  <dcterms:created xsi:type="dcterms:W3CDTF">2023-07-12T08:16:29Z</dcterms:created>
  <dcterms:modified xsi:type="dcterms:W3CDTF">2023-10-19T09:05:56Z</dcterms:modified>
</cp:coreProperties>
</file>

<file path=docProps/thumbnail.jpeg>
</file>